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C8"/>
    <a:srgbClr val="0046AC"/>
    <a:srgbClr val="048A1E"/>
    <a:srgbClr val="FF0000"/>
    <a:srgbClr val="F0EA00"/>
    <a:srgbClr val="F373C8"/>
    <a:srgbClr val="FF6600"/>
    <a:srgbClr val="000099"/>
    <a:srgbClr val="891FB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79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F9ED3-7068-4370-B0A2-00761D51B3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368BD-3CBA-4901-8489-DB9E7F5AC1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3F2F-D3CA-4ED7-8A60-C186989B12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30682D-8933-4512-846B-0DAD9D6D45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D91967-9E17-4A8B-A3BB-76A8F5C91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4BF8CD-30DC-4F13-BA43-505FA60A3B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235CB-4CB1-47AD-A165-6D9A1356E5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5D028-9797-447A-A870-DAC5BE1A1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CCA9E-707C-4707-AEC0-61F56E88BA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CC788-0AD4-4D0E-9333-C32CED035B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3379B-C595-46D3-AD20-BBDA319898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71747-3032-4391-9B79-E378CB829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96306-C481-4E24-A510-EC7F054B7B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684D9-10CC-4820-A966-00E28E5F0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09B3DA-3347-4D4A-A1A7-D8AC5060BA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ok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3568" y="161233"/>
            <a:ext cx="6120680" cy="42250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129" y="188962"/>
            <a:ext cx="5760095" cy="3672086"/>
          </a:xfrm>
        </p:spPr>
        <p:txBody>
          <a:bodyPr/>
          <a:lstStyle/>
          <a:p>
            <a:pPr algn="ctr">
              <a:buFontTx/>
              <a:buNone/>
            </a:pPr>
            <a:endParaRPr lang="ru-RU" sz="2000" b="1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«В стране МАГИСТРАЛИИ»</a:t>
            </a:r>
          </a:p>
          <a:p>
            <a:pPr algn="ctr">
              <a:buFontTx/>
              <a:buNone/>
            </a:pPr>
            <a:endParaRPr lang="ru-RU" sz="1400" b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2400" b="1" dirty="0">
                <a:solidFill>
                  <a:srgbClr val="0030C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Группа №</a:t>
            </a:r>
            <a:r>
              <a:rPr lang="ru-RU" sz="2400" b="1" dirty="0" smtClean="0">
                <a:solidFill>
                  <a:srgbClr val="0030C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«</a:t>
            </a:r>
            <a:r>
              <a:rPr lang="ru-RU" sz="2400" b="1" dirty="0">
                <a:solidFill>
                  <a:srgbClr val="0030C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СЕМИЦВЕТИК»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okn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33914"/>
            <a:ext cx="3672408" cy="2535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642" y="1196752"/>
            <a:ext cx="3312294" cy="700088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rgbClr val="000099"/>
                </a:solidFill>
              </a:rPr>
              <a:t>Цель:</a:t>
            </a:r>
            <a:r>
              <a:rPr lang="ru-RU" sz="1800" dirty="0">
                <a:solidFill>
                  <a:srgbClr val="000099"/>
                </a:solidFill>
              </a:rPr>
              <a:t> </a:t>
            </a:r>
            <a:r>
              <a:rPr lang="ru-RU" sz="1800" dirty="0" smtClean="0">
                <a:solidFill>
                  <a:srgbClr val="000099"/>
                </a:solidFill>
              </a:rPr>
              <a:t/>
            </a:r>
            <a:br>
              <a:rPr lang="ru-RU" sz="1800" dirty="0" smtClean="0">
                <a:solidFill>
                  <a:srgbClr val="000099"/>
                </a:solidFill>
              </a:rPr>
            </a:br>
            <a:r>
              <a:rPr lang="ru-RU" sz="1800" dirty="0" smtClean="0">
                <a:solidFill>
                  <a:srgbClr val="000099"/>
                </a:solidFill>
              </a:rPr>
              <a:t>закрепить </a:t>
            </a:r>
            <a:r>
              <a:rPr lang="ru-RU" sz="1800" dirty="0">
                <a:solidFill>
                  <a:srgbClr val="000099"/>
                </a:solidFill>
              </a:rPr>
              <a:t>знания </a:t>
            </a:r>
            <a:r>
              <a:rPr lang="ru-RU" sz="1800" dirty="0" smtClean="0">
                <a:solidFill>
                  <a:srgbClr val="000099"/>
                </a:solidFill>
              </a:rPr>
              <a:t>детей</a:t>
            </a:r>
            <a:br>
              <a:rPr lang="ru-RU" sz="1800" dirty="0" smtClean="0">
                <a:solidFill>
                  <a:srgbClr val="000099"/>
                </a:solidFill>
              </a:rPr>
            </a:br>
            <a:r>
              <a:rPr lang="ru-RU" sz="1800" dirty="0" smtClean="0">
                <a:solidFill>
                  <a:srgbClr val="000099"/>
                </a:solidFill>
              </a:rPr>
              <a:t>о </a:t>
            </a:r>
            <a:r>
              <a:rPr lang="ru-RU" sz="1800" dirty="0">
                <a:solidFill>
                  <a:srgbClr val="000099"/>
                </a:solidFill>
              </a:rPr>
              <a:t>правилах </a:t>
            </a:r>
            <a:r>
              <a:rPr lang="ru-RU" sz="1800" dirty="0" smtClean="0">
                <a:solidFill>
                  <a:srgbClr val="000099"/>
                </a:solidFill>
              </a:rPr>
              <a:t>безопасного            </a:t>
            </a:r>
            <a:r>
              <a:rPr lang="ru-RU" sz="1800" dirty="0">
                <a:solidFill>
                  <a:srgbClr val="000099"/>
                </a:solidFill>
              </a:rPr>
              <a:t>поведения на улицах и дорогах.</a:t>
            </a:r>
          </a:p>
        </p:txBody>
      </p:sp>
      <p:pic>
        <p:nvPicPr>
          <p:cNvPr id="9" name="Рисунок 8" descr="1ok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44624"/>
            <a:ext cx="4913315" cy="41044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1" y="548680"/>
            <a:ext cx="4320479" cy="252028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Задачи: </a:t>
            </a:r>
            <a:endParaRPr lang="ru-RU" sz="1400" dirty="0"/>
          </a:p>
          <a:p>
            <a:pPr marL="180975" indent="-163513">
              <a:lnSpc>
                <a:spcPct val="80000"/>
              </a:lnSpc>
              <a:buFontTx/>
              <a:buBlip>
                <a:blip r:embed="rId6"/>
              </a:buBlip>
            </a:pPr>
            <a:r>
              <a:rPr lang="ru-RU" sz="1400" dirty="0"/>
              <a:t>воспитывать навыки безопасного поведения на улицах и дорогах;</a:t>
            </a:r>
          </a:p>
          <a:p>
            <a:pPr marL="180975" indent="-163513">
              <a:lnSpc>
                <a:spcPct val="80000"/>
              </a:lnSpc>
              <a:buFontTx/>
              <a:buBlip>
                <a:blip r:embed="rId6"/>
              </a:buBlip>
            </a:pPr>
            <a:r>
              <a:rPr lang="ru-RU" sz="1400" dirty="0"/>
              <a:t>развитие интереса к изучению ПДД, навыков соблюдения правил дорожного движения в роли пешеходов и пассажиров;</a:t>
            </a:r>
          </a:p>
          <a:p>
            <a:pPr marL="180975" indent="-163513">
              <a:lnSpc>
                <a:spcPct val="80000"/>
              </a:lnSpc>
              <a:buFontTx/>
              <a:buBlip>
                <a:blip r:embed="rId6"/>
              </a:buBlip>
            </a:pPr>
            <a:r>
              <a:rPr lang="ru-RU" sz="1400" dirty="0"/>
              <a:t>закрепить знания о группах дорожных знаков запрещающие, предупреждающие, предписывающие, знаки сервиса;</a:t>
            </a:r>
          </a:p>
          <a:p>
            <a:pPr marL="180975" indent="-163513">
              <a:lnSpc>
                <a:spcPct val="80000"/>
              </a:lnSpc>
              <a:buFontTx/>
              <a:buBlip>
                <a:blip r:embed="rId6"/>
              </a:buBlip>
            </a:pPr>
            <a:r>
              <a:rPr lang="ru-RU" sz="1400" dirty="0"/>
              <a:t> закрепить знания о том, что играть нужно на детской площадке и дорогу переходить  по пешеходному переходу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1" name="Рисунок 10" descr="3ok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3501008"/>
            <a:ext cx="3816424" cy="2952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3608" y="3933056"/>
            <a:ext cx="32403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363" marR="0" lvl="0" indent="-1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Предварительная работа: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0" indent="-1588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Беседа о сигналах светофора, рассматривание знаков, разучивание пословиц, загадок и стихов о правилах дорожного движения, экскурсии к светофору и к проезжей части.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91" name="Picture 43" descr="P1070351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bright="10000" contrast="20000"/>
          </a:blip>
          <a:srcRect t="10638"/>
          <a:stretch>
            <a:fillRect/>
          </a:stretch>
        </p:blipFill>
        <p:spPr>
          <a:xfrm>
            <a:off x="693055" y="3284984"/>
            <a:ext cx="4599025" cy="2952328"/>
          </a:xfrm>
          <a:prstGeom prst="wedgeRoundRectCallout">
            <a:avLst>
              <a:gd name="adj1" fmla="val 37255"/>
              <a:gd name="adj2" fmla="val 62204"/>
              <a:gd name="adj3" fmla="val 16667"/>
            </a:avLst>
          </a:prstGeom>
          <a:ln w="76200" cap="rnd">
            <a:solidFill>
              <a:srgbClr val="048A1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ok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508104" y="620688"/>
            <a:ext cx="3168352" cy="25922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75" name="Picture 27" descr="Рису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 t="8333" b="8333"/>
          <a:stretch>
            <a:fillRect/>
          </a:stretch>
        </p:blipFill>
        <p:spPr>
          <a:xfrm>
            <a:off x="5940152" y="908720"/>
            <a:ext cx="2349262" cy="1440160"/>
          </a:xfrm>
        </p:spPr>
      </p:pic>
      <p:pic>
        <p:nvPicPr>
          <p:cNvPr id="10" name="Рисунок 9" descr="1ok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3528" y="188640"/>
            <a:ext cx="4032448" cy="280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74" name="Rectangle 2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534" y="692696"/>
            <a:ext cx="3600450" cy="1368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На работу всех везет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Дом по улице идет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Не на тонких курьих ножках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На резиновых сапожках.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4961" name="Picture 33" descr="P10703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contrast="20000"/>
          </a:blip>
          <a:srcRect t="13642"/>
          <a:stretch>
            <a:fillRect/>
          </a:stretch>
        </p:blipFill>
        <p:spPr>
          <a:xfrm>
            <a:off x="251520" y="3573016"/>
            <a:ext cx="3984468" cy="2374975"/>
          </a:xfrm>
          <a:prstGeom prst="wedgeRoundRectCallout">
            <a:avLst>
              <a:gd name="adj1" fmla="val -24015"/>
              <a:gd name="adj2" fmla="val 71699"/>
              <a:gd name="adj3" fmla="val 16667"/>
            </a:avLst>
          </a:prstGeom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4974" name="Picture 46" descr="P1070358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>
          <a:xfrm>
            <a:off x="4571826" y="2924944"/>
            <a:ext cx="2880494" cy="1953656"/>
          </a:xfrm>
          <a:prstGeom prst="wedgeRoundRectCallout">
            <a:avLst>
              <a:gd name="adj1" fmla="val 38763"/>
              <a:gd name="adj2" fmla="val 66405"/>
              <a:gd name="adj3" fmla="val 16667"/>
            </a:avLst>
          </a:prstGeom>
          <a:ln w="762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3okn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076056" y="116632"/>
            <a:ext cx="3816424" cy="30243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5581079" y="1412776"/>
            <a:ext cx="3527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1600" b="1" dirty="0"/>
              <a:t>Если красный свет горит –</a:t>
            </a:r>
            <a:br>
              <a:rPr lang="ru-RU" sz="1600" b="1" dirty="0"/>
            </a:br>
            <a:r>
              <a:rPr lang="ru-RU" sz="1600" b="1" dirty="0"/>
              <a:t>Это значит – путь закрыт.</a:t>
            </a:r>
            <a:br>
              <a:rPr lang="ru-RU" sz="1600" b="1" dirty="0"/>
            </a:br>
            <a:r>
              <a:rPr lang="ru-RU" sz="1600" b="1" dirty="0"/>
              <a:t>Светофор мигнул, и раз…</a:t>
            </a:r>
            <a:br>
              <a:rPr lang="ru-RU" sz="1600" b="1" dirty="0"/>
            </a:br>
            <a:r>
              <a:rPr lang="ru-RU" sz="1600" b="1" dirty="0"/>
              <a:t>Вдруг открыл зеленый глаз</a:t>
            </a:r>
            <a:r>
              <a:rPr lang="ru-RU" sz="1600" b="1" dirty="0" smtClean="0"/>
              <a:t>.</a:t>
            </a:r>
          </a:p>
          <a:p>
            <a:r>
              <a:rPr lang="ru-RU" sz="1600" b="1" dirty="0" smtClean="0"/>
              <a:t>Вот теперь другое дело, -</a:t>
            </a:r>
            <a:br>
              <a:rPr lang="ru-RU" sz="1600" b="1" dirty="0" smtClean="0"/>
            </a:br>
            <a:r>
              <a:rPr lang="ru-RU" sz="1600" b="1" dirty="0" smtClean="0"/>
              <a:t>Цвет зеленый говорит –</a:t>
            </a:r>
            <a:br>
              <a:rPr lang="ru-RU" sz="1600" b="1" dirty="0" smtClean="0"/>
            </a:br>
            <a:r>
              <a:rPr lang="ru-RU" sz="1600" b="1" dirty="0" smtClean="0"/>
              <a:t>Вот теперь идите смело,</a:t>
            </a:r>
            <a:br>
              <a:rPr lang="ru-RU" sz="1600" b="1" dirty="0" smtClean="0"/>
            </a:br>
            <a:r>
              <a:rPr lang="ru-RU" sz="1600" b="1" dirty="0" smtClean="0"/>
              <a:t>Пешеходам путь открыт.</a:t>
            </a:r>
          </a:p>
        </p:txBody>
      </p:sp>
      <p:pic>
        <p:nvPicPr>
          <p:cNvPr id="14" name="Рисунок 13" descr="4ok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50266" y="692696"/>
            <a:ext cx="4491106" cy="26642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4954" name="Rectangle 26"/>
          <p:cNvSpPr>
            <a:spLocks noGrp="1" noChangeArrowheads="1"/>
          </p:cNvSpPr>
          <p:nvPr>
            <p:ph type="title"/>
          </p:nvPr>
        </p:nvSpPr>
        <p:spPr>
          <a:xfrm>
            <a:off x="1114996" y="1124744"/>
            <a:ext cx="3529012" cy="1152525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У него глаза цветные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Не глаза, а три огня!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Он по очереди ими</a:t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Сверху смотрит на меня!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1320" name="Picture 8" descr="P10703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bright="20000" contrast="30000"/>
          </a:blip>
          <a:srcRect l="10996" t="16434"/>
          <a:stretch>
            <a:fillRect/>
          </a:stretch>
        </p:blipFill>
        <p:spPr>
          <a:xfrm>
            <a:off x="4101157" y="2258710"/>
            <a:ext cx="3711203" cy="2322418"/>
          </a:xfrm>
          <a:prstGeom prst="wedgeRoundRectCallout">
            <a:avLst>
              <a:gd name="adj1" fmla="val 36899"/>
              <a:gd name="adj2" fmla="val 60570"/>
              <a:gd name="adj3" fmla="val 16667"/>
            </a:avLst>
          </a:prstGeom>
          <a:ln w="762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1322" name="Picture 10" descr="P10703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lum bright="20000" contrast="30000"/>
          </a:blip>
          <a:srcRect t="29986" r="30008"/>
          <a:stretch>
            <a:fillRect/>
          </a:stretch>
        </p:blipFill>
        <p:spPr>
          <a:xfrm>
            <a:off x="395536" y="476673"/>
            <a:ext cx="3456384" cy="2232248"/>
          </a:xfrm>
          <a:prstGeom prst="wedgeRoundRectCallout">
            <a:avLst>
              <a:gd name="adj1" fmla="val 33375"/>
              <a:gd name="adj2" fmla="val 65613"/>
              <a:gd name="adj3" fmla="val 16667"/>
            </a:avLst>
          </a:prstGeom>
          <a:ln w="762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1okn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88640"/>
            <a:ext cx="4536504" cy="21602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1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932685" y="615851"/>
            <a:ext cx="3671763" cy="796925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</a:rPr>
              <a:t>Беседа «</a:t>
            </a:r>
            <a:r>
              <a:rPr lang="ru-RU" sz="2400" b="1" dirty="0" smtClean="0">
                <a:solidFill>
                  <a:srgbClr val="000099"/>
                </a:solidFill>
              </a:rPr>
              <a:t>Правила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Дорожного </a:t>
            </a:r>
            <a:r>
              <a:rPr lang="ru-RU" sz="2400" b="1" dirty="0">
                <a:solidFill>
                  <a:srgbClr val="000099"/>
                </a:solidFill>
              </a:rPr>
              <a:t>Движения»</a:t>
            </a:r>
          </a:p>
        </p:txBody>
      </p:sp>
      <p:pic>
        <p:nvPicPr>
          <p:cNvPr id="12" name="Рисунок 11" descr="4okn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79512" y="3573016"/>
            <a:ext cx="2997598" cy="27363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1324" name="Picture 12" descr="G:\САЙТ-ДОКИ\сайт 296 доки\ПДД\627px-VzKat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861048"/>
            <a:ext cx="1705130" cy="163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3368" name="Picture 8" descr="P10703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>
          <a:xfrm>
            <a:off x="4788024" y="260649"/>
            <a:ext cx="4032250" cy="2664295"/>
          </a:xfrm>
          <a:prstGeom prst="wedgeRoundRectCallout">
            <a:avLst>
              <a:gd name="adj1" fmla="val -13719"/>
              <a:gd name="adj2" fmla="val 61491"/>
              <a:gd name="adj3" fmla="val 16667"/>
            </a:avLst>
          </a:prstGeom>
          <a:ln w="762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3369" name="Picture 9" descr="P10703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>
          <a:xfrm>
            <a:off x="467544" y="404664"/>
            <a:ext cx="3455987" cy="2259012"/>
          </a:xfrm>
          <a:prstGeom prst="wedgeRoundRectCallout">
            <a:avLst>
              <a:gd name="adj1" fmla="val -36397"/>
              <a:gd name="adj2" fmla="val 61706"/>
              <a:gd name="adj3" fmla="val 16667"/>
            </a:avLst>
          </a:prstGeom>
          <a:ln w="76200">
            <a:solidFill>
              <a:srgbClr val="048A1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3okn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584" y="3068960"/>
            <a:ext cx="3888432" cy="30963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3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260153" y="3442990"/>
            <a:ext cx="3383855" cy="1786210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rgbClr val="000099"/>
                </a:solidFill>
              </a:rPr>
              <a:t>Пешеход, пешеход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Помни ты про переход!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Подземный, </a:t>
            </a:r>
            <a:r>
              <a:rPr lang="ru-RU" sz="1800" b="1" dirty="0" smtClean="0">
                <a:solidFill>
                  <a:srgbClr val="000099"/>
                </a:solidFill>
              </a:rPr>
              <a:t>наземный,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Похожий </a:t>
            </a:r>
            <a:r>
              <a:rPr lang="ru-RU" sz="1800" b="1" dirty="0">
                <a:solidFill>
                  <a:srgbClr val="000099"/>
                </a:solidFill>
              </a:rPr>
              <a:t>на зебру.</a:t>
            </a:r>
            <a:br>
              <a:rPr lang="ru-RU" sz="1800" b="1" dirty="0">
                <a:solidFill>
                  <a:srgbClr val="000099"/>
                </a:solidFill>
              </a:rPr>
            </a:br>
            <a:r>
              <a:rPr lang="ru-RU" sz="1800" b="1" dirty="0">
                <a:solidFill>
                  <a:srgbClr val="000099"/>
                </a:solidFill>
              </a:rPr>
              <a:t>Знай, что только </a:t>
            </a:r>
            <a:r>
              <a:rPr lang="ru-RU" sz="1800" b="1" dirty="0" smtClean="0">
                <a:solidFill>
                  <a:srgbClr val="000099"/>
                </a:solidFill>
              </a:rPr>
              <a:t>переход 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r>
              <a:rPr lang="ru-RU" sz="1800" b="1" dirty="0" smtClean="0">
                <a:solidFill>
                  <a:srgbClr val="000099"/>
                </a:solidFill>
              </a:rPr>
              <a:t>От </a:t>
            </a:r>
            <a:r>
              <a:rPr lang="ru-RU" sz="1800" b="1" dirty="0">
                <a:solidFill>
                  <a:srgbClr val="000099"/>
                </a:solidFill>
              </a:rPr>
              <a:t>машин тебя спасет!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5417" name="Picture 9" descr="P10703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contrast="30000"/>
          </a:blip>
          <a:srcRect l="17859" t="12901"/>
          <a:stretch>
            <a:fillRect/>
          </a:stretch>
        </p:blipFill>
        <p:spPr>
          <a:xfrm>
            <a:off x="395536" y="692697"/>
            <a:ext cx="5328592" cy="3744415"/>
          </a:xfrm>
          <a:prstGeom prst="wedgeRoundRectCallout">
            <a:avLst>
              <a:gd name="adj1" fmla="val -34335"/>
              <a:gd name="adj2" fmla="val 63232"/>
              <a:gd name="adj3" fmla="val 16667"/>
            </a:avLst>
          </a:prstGeom>
          <a:ln w="76200">
            <a:solidFill>
              <a:srgbClr val="048A1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7465" name="Picture 9" descr="P10703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>
          <a:xfrm>
            <a:off x="323528" y="3501008"/>
            <a:ext cx="4319587" cy="2808312"/>
          </a:xfrm>
          <a:prstGeom prst="wedgeRoundRectCallout">
            <a:avLst>
              <a:gd name="adj1" fmla="val -34738"/>
              <a:gd name="adj2" fmla="val 61542"/>
              <a:gd name="adj3" fmla="val 16667"/>
            </a:avLst>
          </a:prstGeom>
          <a:ln w="76200"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7466" name="Picture 10" descr="P107038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>
          <a:xfrm>
            <a:off x="2195736" y="188640"/>
            <a:ext cx="4679950" cy="3024336"/>
          </a:xfrm>
          <a:prstGeom prst="wedgeRoundRectCallout">
            <a:avLst>
              <a:gd name="adj1" fmla="val 34718"/>
              <a:gd name="adj2" fmla="val 61018"/>
              <a:gd name="adj3" fmla="val 16667"/>
            </a:avLst>
          </a:prstGeom>
          <a:ln w="762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dd_ram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9512" name="Picture 8" descr="P10703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10000" contrast="20000"/>
          </a:blip>
          <a:srcRect l="27280" t="30687"/>
          <a:stretch>
            <a:fillRect/>
          </a:stretch>
        </p:blipFill>
        <p:spPr>
          <a:xfrm>
            <a:off x="323528" y="332657"/>
            <a:ext cx="5741419" cy="3528392"/>
          </a:xfrm>
          <a:prstGeom prst="wedgeRoundRectCallout">
            <a:avLst>
              <a:gd name="adj1" fmla="val 34441"/>
              <a:gd name="adj2" fmla="val 57673"/>
              <a:gd name="adj3" fmla="val 16667"/>
            </a:avLst>
          </a:prstGeom>
          <a:ln w="76200">
            <a:solidFill>
              <a:srgbClr val="048A1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2ok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4149080"/>
            <a:ext cx="3672408" cy="2535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71600" y="4720307"/>
            <a:ext cx="3671763" cy="7969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СПАСИБО ЗА</a:t>
            </a:r>
            <a:br>
              <a:rPr lang="ru-RU" sz="2800" b="1" dirty="0" smtClean="0">
                <a:solidFill>
                  <a:srgbClr val="000099"/>
                </a:solidFill>
              </a:rPr>
            </a:br>
            <a:r>
              <a:rPr lang="ru-RU" sz="2800" b="1" dirty="0" smtClean="0">
                <a:solidFill>
                  <a:srgbClr val="000099"/>
                </a:solidFill>
              </a:rPr>
              <a:t>ВНИМАНИЕ!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108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Оформление по умолчанию</vt:lpstr>
      <vt:lpstr>Слайд 1</vt:lpstr>
      <vt:lpstr>Цель:  закрепить знания детей о правилах безопасного            поведения на улицах и дорогах.</vt:lpstr>
      <vt:lpstr>Слайд 3</vt:lpstr>
      <vt:lpstr>У него глаза цветные Не глаза, а три огня! Он по очереди ими Сверху смотрит на меня!</vt:lpstr>
      <vt:lpstr>Беседа «Правила Дорожного Движения»</vt:lpstr>
      <vt:lpstr>Пешеход, пешеход Помни ты про переход! Подземный, наземный, Похожий на зебру. Знай, что только переход  От машин тебя спасет!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Интернет</dc:creator>
  <cp:lastModifiedBy>Improot</cp:lastModifiedBy>
  <cp:revision>20</cp:revision>
  <dcterms:created xsi:type="dcterms:W3CDTF">2017-03-10T18:12:28Z</dcterms:created>
  <dcterms:modified xsi:type="dcterms:W3CDTF">2017-03-12T20:41:37Z</dcterms:modified>
</cp:coreProperties>
</file>